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8"/>
  </p:notesMasterIdLst>
  <p:sldIdLst>
    <p:sldId id="264" r:id="rId5"/>
    <p:sldId id="313" r:id="rId6"/>
    <p:sldId id="314" r:id="rId7"/>
    <p:sldId id="322" r:id="rId8"/>
    <p:sldId id="315" r:id="rId9"/>
    <p:sldId id="316" r:id="rId10"/>
    <p:sldId id="317" r:id="rId11"/>
    <p:sldId id="318" r:id="rId12"/>
    <p:sldId id="319" r:id="rId13"/>
    <p:sldId id="320" r:id="rId14"/>
    <p:sldId id="321" r:id="rId15"/>
    <p:sldId id="324" r:id="rId16"/>
    <p:sldId id="32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19" autoAdjust="0"/>
  </p:normalViewPr>
  <p:slideViewPr>
    <p:cSldViewPr snapToGrid="0">
      <p:cViewPr varScale="1">
        <p:scale>
          <a:sx n="96" d="100"/>
          <a:sy n="96" d="100"/>
        </p:scale>
        <p:origin x="86" y="1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6/14/2022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6/14/2022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184701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6/14/2022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588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6/14/2022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6973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6/14/2022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0058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6/14/2022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2073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6/14/2022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3587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6/14/2022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7532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6/14/2022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3216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6/14/2022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99103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6/14/2022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flower illustrations">
            <a:extLst>
              <a:ext uri="{FF2B5EF4-FFF2-40B4-BE49-F238E27FC236}">
                <a16:creationId xmlns:a16="http://schemas.microsoft.com/office/drawing/2014/main" id="{46768272-0F6A-4E58-A45C-F10D015D895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7295"/>
            <a:ext cx="12191980" cy="6858000"/>
          </a:xfrm>
          <a:prstGeom prst="rect">
            <a:avLst/>
          </a:prstGeom>
        </p:spPr>
      </p:pic>
      <p:sp useBgFill="1">
        <p:nvSpPr>
          <p:cNvPr id="73" name="Rectangle 72">
            <a:extLst>
              <a:ext uri="{FF2B5EF4-FFF2-40B4-BE49-F238E27FC236}">
                <a16:creationId xmlns:a16="http://schemas.microsoft.com/office/drawing/2014/main" id="{BF9FFE17-DE95-4821-ACC1-B90C95449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5" name="Rectangle 74">
            <a:extLst>
              <a:ext uri="{FF2B5EF4-FFF2-40B4-BE49-F238E27FC236}">
                <a16:creationId xmlns:a16="http://schemas.microsoft.com/office/drawing/2014/main" id="{03CF76AF-FF72-4430-A772-058403290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771132" y="1496291"/>
            <a:ext cx="8649738" cy="2256726"/>
          </a:xfrm>
        </p:spPr>
        <p:txBody>
          <a:bodyPr>
            <a:normAutofit/>
          </a:bodyPr>
          <a:lstStyle/>
          <a:p>
            <a:endParaRPr lang="en-US" sz="18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771130" y="4166483"/>
            <a:ext cx="8652788" cy="1195227"/>
          </a:xfrm>
        </p:spPr>
        <p:txBody>
          <a:bodyPr>
            <a:normAutofit/>
          </a:bodyPr>
          <a:lstStyle/>
          <a:p>
            <a:pPr algn="l">
              <a:spcAft>
                <a:spcPts val="600"/>
              </a:spcAft>
            </a:pPr>
            <a:r>
              <a:rPr lang="en-US" sz="1800" dirty="0"/>
              <a:t>                                                                                                </a:t>
            </a:r>
          </a:p>
        </p:txBody>
      </p:sp>
      <p:sp>
        <p:nvSpPr>
          <p:cNvPr id="77" name="Rectangle 76">
            <a:extLst>
              <a:ext uri="{FF2B5EF4-FFF2-40B4-BE49-F238E27FC236}">
                <a16:creationId xmlns:a16="http://schemas.microsoft.com/office/drawing/2014/main" id="{0B1C8180-2FDD-4202-8C45-4057CB1AB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9" name="Straight Connector 78">
            <a:extLst>
              <a:ext uri="{FF2B5EF4-FFF2-40B4-BE49-F238E27FC236}">
                <a16:creationId xmlns:a16="http://schemas.microsoft.com/office/drawing/2014/main" id="{D6E86CC6-13EA-4A88-86AD-CF27BF52CC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F80B441-4F7D-4B40-8A13-FED03A1F3A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70C7FD1A-44B1-4E4C-B0C9-A8103DCCDC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19FDF858-1BEA-56C2-B181-143C4032D394}"/>
              </a:ext>
            </a:extLst>
          </p:cNvPr>
          <p:cNvPicPr>
            <a:picLocks noChangeAspect="1"/>
          </p:cNvPicPr>
          <p:nvPr/>
        </p:nvPicPr>
        <p:blipFill>
          <a:blip r:embed="rId5"/>
          <a:stretch>
            <a:fillRect/>
          </a:stretch>
        </p:blipFill>
        <p:spPr>
          <a:xfrm>
            <a:off x="21" y="-7295"/>
            <a:ext cx="12191979" cy="6857999"/>
          </a:xfrm>
          <a:prstGeom prst="rect">
            <a:avLst/>
          </a:prstGeom>
        </p:spPr>
      </p:pic>
      <p:sp>
        <p:nvSpPr>
          <p:cNvPr id="5" name="TextBox 4">
            <a:extLst>
              <a:ext uri="{FF2B5EF4-FFF2-40B4-BE49-F238E27FC236}">
                <a16:creationId xmlns:a16="http://schemas.microsoft.com/office/drawing/2014/main" id="{B601D851-10FF-1984-3912-F4B7A3350F09}"/>
              </a:ext>
            </a:extLst>
          </p:cNvPr>
          <p:cNvSpPr txBox="1"/>
          <p:nvPr/>
        </p:nvSpPr>
        <p:spPr>
          <a:xfrm>
            <a:off x="1631204" y="293354"/>
            <a:ext cx="9252926" cy="1200329"/>
          </a:xfrm>
          <a:prstGeom prst="rect">
            <a:avLst/>
          </a:prstGeom>
          <a:noFill/>
        </p:spPr>
        <p:txBody>
          <a:bodyPr wrap="square" rtlCol="0">
            <a:spAutoFit/>
          </a:bodyPr>
          <a:lstStyle/>
          <a:p>
            <a:pPr algn="ctr"/>
            <a:r>
              <a:rPr lang="en-US" sz="3600" b="1" dirty="0">
                <a:solidFill>
                  <a:schemeClr val="bg1"/>
                </a:solidFill>
                <a:latin typeface="Times New Roman" panose="02020603050405020304" pitchFamily="18" charset="0"/>
                <a:cs typeface="Times New Roman" panose="02020603050405020304" pitchFamily="18" charset="0"/>
              </a:rPr>
              <a:t>Verity: Blockchain  to  Detect  Insider  Attacks  in DBMS</a:t>
            </a:r>
            <a:endParaRPr lang="en-IN" sz="3600" dirty="0">
              <a:solidFill>
                <a:schemeClr val="bg1"/>
              </a:solidFill>
            </a:endParaRPr>
          </a:p>
        </p:txBody>
      </p:sp>
      <p:sp>
        <p:nvSpPr>
          <p:cNvPr id="6" name="TextBox 5">
            <a:extLst>
              <a:ext uri="{FF2B5EF4-FFF2-40B4-BE49-F238E27FC236}">
                <a16:creationId xmlns:a16="http://schemas.microsoft.com/office/drawing/2014/main" id="{DFEEB8B4-3EA8-5D58-82C4-031CA6C961FC}"/>
              </a:ext>
            </a:extLst>
          </p:cNvPr>
          <p:cNvSpPr txBox="1"/>
          <p:nvPr/>
        </p:nvSpPr>
        <p:spPr>
          <a:xfrm>
            <a:off x="9327335" y="5657489"/>
            <a:ext cx="3113590" cy="846386"/>
          </a:xfrm>
          <a:prstGeom prst="rect">
            <a:avLst/>
          </a:prstGeom>
          <a:noFill/>
        </p:spPr>
        <p:txBody>
          <a:bodyPr wrap="square" rtlCol="0">
            <a:spAutoFit/>
          </a:bodyPr>
          <a:lstStyle/>
          <a:p>
            <a:pPr algn="l">
              <a:spcAft>
                <a:spcPts val="600"/>
              </a:spcAft>
            </a:pPr>
            <a:r>
              <a:rPr lang="en-US" sz="2000" b="1" dirty="0">
                <a:solidFill>
                  <a:schemeClr val="bg1"/>
                </a:solidFill>
                <a:latin typeface="Times New Roman" panose="02020603050405020304" pitchFamily="18" charset="0"/>
                <a:cs typeface="Times New Roman" panose="02020603050405020304" pitchFamily="18" charset="0"/>
              </a:rPr>
              <a:t>Name: </a:t>
            </a:r>
            <a:r>
              <a:rPr lang="en-US" sz="2000" b="1" dirty="0" err="1">
                <a:solidFill>
                  <a:schemeClr val="bg1"/>
                </a:solidFill>
                <a:latin typeface="Times New Roman" panose="02020603050405020304" pitchFamily="18" charset="0"/>
                <a:cs typeface="Times New Roman" panose="02020603050405020304" pitchFamily="18" charset="0"/>
              </a:rPr>
              <a:t>Safeela</a:t>
            </a:r>
            <a:r>
              <a:rPr lang="en-US" sz="2000" b="1" dirty="0">
                <a:solidFill>
                  <a:schemeClr val="bg1"/>
                </a:solidFill>
                <a:latin typeface="Times New Roman" panose="02020603050405020304" pitchFamily="18" charset="0"/>
                <a:cs typeface="Times New Roman" panose="02020603050405020304" pitchFamily="18" charset="0"/>
              </a:rPr>
              <a:t> K A   </a:t>
            </a:r>
          </a:p>
          <a:p>
            <a:pPr>
              <a:spcAft>
                <a:spcPts val="600"/>
              </a:spcAft>
            </a:pPr>
            <a:r>
              <a:rPr lang="en-US" sz="2000" b="1" dirty="0">
                <a:solidFill>
                  <a:schemeClr val="bg1"/>
                </a:solidFill>
                <a:latin typeface="Times New Roman" panose="02020603050405020304" pitchFamily="18" charset="0"/>
                <a:cs typeface="Times New Roman" panose="02020603050405020304" pitchFamily="18" charset="0"/>
              </a:rPr>
              <a:t> Roll No: 37</a:t>
            </a:r>
            <a:r>
              <a:rPr lang="en-US" sz="2400" b="1" dirty="0">
                <a:solidFill>
                  <a:schemeClr val="bg1"/>
                </a:solidFill>
              </a:rPr>
              <a:t>                                                                                              </a:t>
            </a:r>
          </a:p>
        </p:txBody>
      </p:sp>
    </p:spTree>
    <p:extLst>
      <p:ext uri="{BB962C8B-B14F-4D97-AF65-F5344CB8AC3E}">
        <p14:creationId xmlns:p14="http://schemas.microsoft.com/office/powerpoint/2010/main" val="4202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87FD7-49D4-22E2-9DCE-1FB80EC6343D}"/>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Algorithm Used</a:t>
            </a:r>
          </a:p>
        </p:txBody>
      </p:sp>
      <p:sp>
        <p:nvSpPr>
          <p:cNvPr id="3" name="Content Placeholder 2">
            <a:extLst>
              <a:ext uri="{FF2B5EF4-FFF2-40B4-BE49-F238E27FC236}">
                <a16:creationId xmlns:a16="http://schemas.microsoft.com/office/drawing/2014/main" id="{1401C0DC-E926-5B55-7FA3-C2C8AD1C19DA}"/>
              </a:ext>
            </a:extLst>
          </p:cNvPr>
          <p:cNvSpPr>
            <a:spLocks noGrp="1"/>
          </p:cNvSpPr>
          <p:nvPr>
            <p:ph idx="1"/>
          </p:nvPr>
        </p:nvSpPr>
        <p:spPr/>
        <p:txBody>
          <a:bodyPr>
            <a:normAutofit/>
          </a:bodyPr>
          <a:lstStyle/>
          <a:p>
            <a:r>
              <a:rPr lang="en-IN" sz="2800" dirty="0" err="1">
                <a:latin typeface="Times New Roman" panose="02020603050405020304" pitchFamily="18" charset="0"/>
                <a:cs typeface="Times New Roman" panose="02020603050405020304" pitchFamily="18" charset="0"/>
              </a:rPr>
              <a:t>SsDeeP</a:t>
            </a:r>
            <a:r>
              <a:rPr lang="en-IN" sz="2800" dirty="0">
                <a:latin typeface="Times New Roman" panose="02020603050405020304" pitchFamily="18" charset="0"/>
                <a:cs typeface="Times New Roman" panose="02020603050405020304" pitchFamily="18" charset="0"/>
              </a:rPr>
              <a:t> Algorithm</a:t>
            </a:r>
          </a:p>
          <a:p>
            <a:r>
              <a:rPr lang="en-US" sz="2400" dirty="0" err="1">
                <a:solidFill>
                  <a:srgbClr val="202124"/>
                </a:solidFill>
                <a:latin typeface="Times New Roman" panose="02020603050405020304" pitchFamily="18" charset="0"/>
                <a:cs typeface="Times New Roman" panose="02020603050405020304" pitchFamily="18" charset="0"/>
              </a:rPr>
              <a:t>S</a:t>
            </a:r>
            <a:r>
              <a:rPr lang="en-US" sz="2400" i="0" dirty="0" err="1">
                <a:solidFill>
                  <a:srgbClr val="202124"/>
                </a:solidFill>
                <a:effectLst/>
                <a:latin typeface="Times New Roman" panose="02020603050405020304" pitchFamily="18" charset="0"/>
                <a:cs typeface="Times New Roman" panose="02020603050405020304" pitchFamily="18" charset="0"/>
              </a:rPr>
              <a:t>sDeep</a:t>
            </a:r>
            <a:r>
              <a:rPr lang="en-US" sz="2400" i="0" dirty="0">
                <a:solidFill>
                  <a:srgbClr val="202124"/>
                </a:solidFill>
                <a:effectLst/>
                <a:latin typeface="Times New Roman" panose="02020603050405020304" pitchFamily="18" charset="0"/>
                <a:cs typeface="Times New Roman" panose="02020603050405020304" pitchFamily="18" charset="0"/>
              </a:rPr>
              <a:t> is a fuzzy hashing algorithm which employs a similarity digest in order to determine whether the hashes that represent two files have similarities</a:t>
            </a:r>
            <a:r>
              <a:rPr lang="en-US" sz="2400" b="0" i="0" dirty="0">
                <a:solidFill>
                  <a:srgbClr val="202124"/>
                </a:solidFill>
                <a:effectLst/>
                <a:latin typeface="Times New Roman" panose="02020603050405020304" pitchFamily="18" charset="0"/>
                <a:cs typeface="Times New Roman" panose="02020603050405020304" pitchFamily="18" charset="0"/>
              </a:rPr>
              <a:t>. For instance, if a single byte of a file is modified, the </a:t>
            </a:r>
            <a:r>
              <a:rPr lang="en-US" sz="2400" b="0" i="0" dirty="0" err="1">
                <a:solidFill>
                  <a:srgbClr val="202124"/>
                </a:solidFill>
                <a:effectLst/>
                <a:latin typeface="Times New Roman" panose="02020603050405020304" pitchFamily="18" charset="0"/>
                <a:cs typeface="Times New Roman" panose="02020603050405020304" pitchFamily="18" charset="0"/>
              </a:rPr>
              <a:t>ssDeep</a:t>
            </a:r>
            <a:r>
              <a:rPr lang="en-US" sz="2400" b="0" i="0" dirty="0">
                <a:solidFill>
                  <a:srgbClr val="202124"/>
                </a:solidFill>
                <a:effectLst/>
                <a:latin typeface="Times New Roman" panose="02020603050405020304" pitchFamily="18" charset="0"/>
                <a:cs typeface="Times New Roman" panose="02020603050405020304" pitchFamily="18" charset="0"/>
              </a:rPr>
              <a:t> hashes of the original file and the modified file are considered highly similar.</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07451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CAACC-0A24-7B9A-EBDD-79802A260373}"/>
              </a:ext>
            </a:extLst>
          </p:cNvPr>
          <p:cNvSpPr>
            <a:spLocks noGrp="1"/>
          </p:cNvSpPr>
          <p:nvPr>
            <p:ph type="title"/>
          </p:nvPr>
        </p:nvSpPr>
        <p:spPr/>
        <p:txBody>
          <a:bodyPr>
            <a:normAutofit/>
          </a:bodyPr>
          <a:lstStyle/>
          <a:p>
            <a:r>
              <a:rPr lang="en-US" sz="3600" dirty="0">
                <a:latin typeface="Times New Roman" panose="02020603050405020304" pitchFamily="18" charset="0"/>
                <a:cs typeface="Times New Roman" panose="02020603050405020304" pitchFamily="18" charset="0"/>
              </a:rPr>
              <a:t>Software specification</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9A9D649-7103-9C8D-E66A-AF06D27C5088}"/>
              </a:ext>
            </a:extLst>
          </p:cNvPr>
          <p:cNvSpPr>
            <a:spLocks noGrp="1"/>
          </p:cNvSpPr>
          <p:nvPr>
            <p:ph idx="1"/>
          </p:nvPr>
        </p:nvSpPr>
        <p:spPr/>
        <p:txBody>
          <a:bodyPr>
            <a:normAutofit/>
          </a:bodyPr>
          <a:lstStyle/>
          <a:p>
            <a:r>
              <a:rPr lang="en-IN" sz="2400" dirty="0">
                <a:latin typeface="Times New Roman" panose="02020603050405020304" pitchFamily="18" charset="0"/>
                <a:cs typeface="Times New Roman" panose="02020603050405020304" pitchFamily="18" charset="0"/>
              </a:rPr>
              <a:t>Tool: Python IDLE</a:t>
            </a:r>
          </a:p>
          <a:p>
            <a:r>
              <a:rPr lang="en-IN" sz="2400" dirty="0">
                <a:latin typeface="Times New Roman" panose="02020603050405020304" pitchFamily="18" charset="0"/>
                <a:cs typeface="Times New Roman" panose="02020603050405020304" pitchFamily="18" charset="0"/>
              </a:rPr>
              <a:t>Python: version3</a:t>
            </a:r>
          </a:p>
          <a:p>
            <a:r>
              <a:rPr lang="en-IN" sz="2400" dirty="0">
                <a:latin typeface="Times New Roman" panose="02020603050405020304" pitchFamily="18" charset="0"/>
                <a:cs typeface="Times New Roman" panose="02020603050405020304" pitchFamily="18" charset="0"/>
              </a:rPr>
              <a:t> Operating System: Windows 7 or later</a:t>
            </a:r>
          </a:p>
          <a:p>
            <a:r>
              <a:rPr lang="en-IN" sz="2400" dirty="0">
                <a:latin typeface="Times New Roman" panose="02020603050405020304" pitchFamily="18" charset="0"/>
                <a:cs typeface="Times New Roman" panose="02020603050405020304" pitchFamily="18" charset="0"/>
              </a:rPr>
              <a:t> Front End: HTML,CSS,JS</a:t>
            </a:r>
          </a:p>
          <a:p>
            <a:r>
              <a:rPr lang="en-IN" sz="2400" dirty="0">
                <a:latin typeface="Times New Roman" panose="02020603050405020304" pitchFamily="18" charset="0"/>
                <a:cs typeface="Times New Roman" panose="02020603050405020304" pitchFamily="18" charset="0"/>
              </a:rPr>
              <a:t>Back end: Django (Python)</a:t>
            </a:r>
          </a:p>
        </p:txBody>
      </p:sp>
    </p:spTree>
    <p:extLst>
      <p:ext uri="{BB962C8B-B14F-4D97-AF65-F5344CB8AC3E}">
        <p14:creationId xmlns:p14="http://schemas.microsoft.com/office/powerpoint/2010/main" val="42390859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54EB5-2305-2422-8786-8A4B48C1A730}"/>
              </a:ext>
            </a:extLst>
          </p:cNvPr>
          <p:cNvSpPr>
            <a:spLocks noGrp="1"/>
          </p:cNvSpPr>
          <p:nvPr>
            <p:ph type="title"/>
          </p:nvPr>
        </p:nvSpPr>
        <p:spPr/>
        <p:txBody>
          <a:bodyPr>
            <a:normAutofit/>
          </a:bodyPr>
          <a:lstStyle/>
          <a:p>
            <a:r>
              <a:rPr lang="en-IN" sz="3200" b="1"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Hardware Specification</a:t>
            </a:r>
            <a:br>
              <a:rPr lang="en-IN" sz="3200" dirty="0">
                <a:effectLst/>
                <a:latin typeface="Times New Roman" panose="02020603050405020304" pitchFamily="18" charset="0"/>
                <a:ea typeface="SimSun" panose="02010600030101010101" pitchFamily="2" charset="-122"/>
                <a:cs typeface="Times New Roman" panose="02020603050405020304" pitchFamily="18" charset="0"/>
              </a:rPr>
            </a:br>
            <a:endParaRPr lang="en-IN"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8EB2F88-3345-7556-64D6-56186167507C}"/>
              </a:ext>
            </a:extLst>
          </p:cNvPr>
          <p:cNvSpPr>
            <a:spLocks noGrp="1"/>
          </p:cNvSpPr>
          <p:nvPr>
            <p:ph idx="1"/>
          </p:nvPr>
        </p:nvSpPr>
        <p:spPr/>
        <p:txBody>
          <a:bodyPr/>
          <a:lstStyle/>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Processor: i3 or i5 (i5 is better) </a:t>
            </a:r>
            <a:endParaRPr lang="en-IN" sz="18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RAM: </a:t>
            </a:r>
            <a:r>
              <a:rPr lang="en-US"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4</a:t>
            </a: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GB (Minimum)</a:t>
            </a:r>
            <a:endParaRPr lang="en-IN" sz="18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Hard Disk: </a:t>
            </a:r>
            <a:r>
              <a:rPr lang="en-US"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250</a:t>
            </a: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GB or above</a:t>
            </a:r>
            <a:endParaRPr lang="en-IN" sz="18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Mouse</a:t>
            </a:r>
            <a:endParaRPr lang="en-IN" sz="18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Keyboard</a:t>
            </a:r>
            <a:endParaRPr lang="en-IN" sz="1800" dirty="0">
              <a:effectLst/>
              <a:latin typeface="Calibri" panose="020F0502020204030204" pitchFamily="34" charset="0"/>
              <a:ea typeface="SimSun" panose="02010600030101010101" pitchFamily="2" charset="-122"/>
              <a:cs typeface="Times New Roman" panose="02020603050405020304" pitchFamily="18" charset="0"/>
            </a:endParaRPr>
          </a:p>
          <a:p>
            <a:endParaRPr lang="en-IN" dirty="0"/>
          </a:p>
        </p:txBody>
      </p:sp>
    </p:spTree>
    <p:extLst>
      <p:ext uri="{BB962C8B-B14F-4D97-AF65-F5344CB8AC3E}">
        <p14:creationId xmlns:p14="http://schemas.microsoft.com/office/powerpoint/2010/main" val="19381554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1E8F89-EE9A-F364-6A6D-E6AE78FC2B56}"/>
              </a:ext>
            </a:extLst>
          </p:cNvPr>
          <p:cNvSpPr>
            <a:spLocks noGrp="1"/>
          </p:cNvSpPr>
          <p:nvPr>
            <p:ph idx="1"/>
          </p:nvPr>
        </p:nvSpPr>
        <p:spPr>
          <a:xfrm>
            <a:off x="899823" y="663934"/>
            <a:ext cx="10058400" cy="3849624"/>
          </a:xfrm>
        </p:spPr>
        <p:txBody>
          <a:bodyPr/>
          <a:lstStyle/>
          <a:p>
            <a:endParaRPr lang="en-US" dirty="0"/>
          </a:p>
          <a:p>
            <a:endParaRPr lang="en-IN" dirty="0"/>
          </a:p>
          <a:p>
            <a:endParaRPr lang="en-IN" dirty="0"/>
          </a:p>
          <a:p>
            <a:endParaRPr lang="en-IN" dirty="0"/>
          </a:p>
          <a:p>
            <a:endParaRPr lang="en-IN" dirty="0"/>
          </a:p>
          <a:p>
            <a:pPr marL="0" indent="0" algn="ctr">
              <a:buNone/>
            </a:pPr>
            <a:r>
              <a:rPr lang="en-IN" sz="7200" dirty="0"/>
              <a:t>THANK YOU</a:t>
            </a:r>
          </a:p>
        </p:txBody>
      </p:sp>
    </p:spTree>
    <p:extLst>
      <p:ext uri="{BB962C8B-B14F-4D97-AF65-F5344CB8AC3E}">
        <p14:creationId xmlns:p14="http://schemas.microsoft.com/office/powerpoint/2010/main" val="3528903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73DF7-AC68-37B1-1701-78CD925701C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Relevance of Topic</a:t>
            </a:r>
          </a:p>
        </p:txBody>
      </p:sp>
      <p:sp>
        <p:nvSpPr>
          <p:cNvPr id="3" name="Content Placeholder 2">
            <a:extLst>
              <a:ext uri="{FF2B5EF4-FFF2-40B4-BE49-F238E27FC236}">
                <a16:creationId xmlns:a16="http://schemas.microsoft.com/office/drawing/2014/main" id="{18DDDAC8-9FDC-F8BB-39AF-1B98A07B77A0}"/>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Integrity and security of databases are maintained with access control policies and firewalls. However, insider attacks – where someone with administrative privileges tampers with the data – pose a unique challenge.</a:t>
            </a:r>
          </a:p>
          <a:p>
            <a:r>
              <a:rPr lang="en-US" sz="2400" dirty="0">
                <a:latin typeface="Times New Roman" panose="02020603050405020304" pitchFamily="18" charset="0"/>
                <a:cs typeface="Times New Roman" panose="02020603050405020304" pitchFamily="18" charset="0"/>
              </a:rPr>
              <a:t>It is difficult to find the tamper in the database.</a:t>
            </a:r>
          </a:p>
          <a:p>
            <a:r>
              <a:rPr lang="en-US" sz="2400" dirty="0">
                <a:latin typeface="Times New Roman" panose="02020603050405020304" pitchFamily="18" charset="0"/>
                <a:cs typeface="Times New Roman" panose="02020603050405020304" pitchFamily="18" charset="0"/>
              </a:rPr>
              <a:t>This topic will help to find the attack in the database easily.</a:t>
            </a:r>
          </a:p>
          <a:p>
            <a:r>
              <a:rPr lang="en-US" sz="2400" dirty="0">
                <a:latin typeface="Times New Roman" panose="02020603050405020304" pitchFamily="18" charset="0"/>
                <a:cs typeface="Times New Roman" panose="02020603050405020304" pitchFamily="18" charset="0"/>
              </a:rPr>
              <a:t>It provide sufficient data protection</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2449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E6FC3-407F-C594-B46F-3AFEB2DCD1B5}"/>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Description Of The Project</a:t>
            </a:r>
          </a:p>
        </p:txBody>
      </p:sp>
      <p:sp>
        <p:nvSpPr>
          <p:cNvPr id="3" name="Content Placeholder 2">
            <a:extLst>
              <a:ext uri="{FF2B5EF4-FFF2-40B4-BE49-F238E27FC236}">
                <a16:creationId xmlns:a16="http://schemas.microsoft.com/office/drawing/2014/main" id="{8BB87D18-E766-9B33-BBC2-E702E9E971CE}"/>
              </a:ext>
            </a:extLst>
          </p:cNvPr>
          <p:cNvSpPr>
            <a:spLocks noGrp="1"/>
          </p:cNvSpPr>
          <p:nvPr>
            <p:ph idx="1"/>
          </p:nvPr>
        </p:nvSpPr>
        <p:spPr/>
        <p:txBody>
          <a:bodyPr>
            <a:noAutofit/>
          </a:bodyPr>
          <a:lstStyle/>
          <a:p>
            <a:r>
              <a:rPr lang="en-US" sz="2400" dirty="0">
                <a:latin typeface="Times New Roman" panose="02020603050405020304" pitchFamily="18" charset="0"/>
                <a:cs typeface="Times New Roman" panose="02020603050405020304" pitchFamily="18" charset="0"/>
              </a:rPr>
              <a:t>Insider attacks is  where someone with administrative privileges tampers with the data – pose a unique challenge. It will make changes in the database. Some times it may leads to loss of data.</a:t>
            </a:r>
          </a:p>
          <a:p>
            <a:r>
              <a:rPr lang="en-US" sz="2400" dirty="0">
                <a:latin typeface="Times New Roman" panose="02020603050405020304" pitchFamily="18" charset="0"/>
                <a:cs typeface="Times New Roman" panose="02020603050405020304" pitchFamily="18" charset="0"/>
              </a:rPr>
              <a:t>Verity– is to detect insider attacks in databases. Verity serves as a </a:t>
            </a:r>
            <a:r>
              <a:rPr lang="en-US" sz="2400" dirty="0" err="1">
                <a:latin typeface="Times New Roman" panose="02020603050405020304" pitchFamily="18" charset="0"/>
                <a:cs typeface="Times New Roman" panose="02020603050405020304" pitchFamily="18" charset="0"/>
              </a:rPr>
              <a:t>dataless</a:t>
            </a:r>
            <a:r>
              <a:rPr lang="en-US" sz="2400" dirty="0">
                <a:latin typeface="Times New Roman" panose="02020603050405020304" pitchFamily="18" charset="0"/>
                <a:cs typeface="Times New Roman" panose="02020603050405020304" pitchFamily="18" charset="0"/>
              </a:rPr>
              <a:t> framework by which any blockchain network can be used to store fixed-length fingerprints of tuples from any SQL database, without complete migration of the data.</a:t>
            </a:r>
          </a:p>
          <a:p>
            <a:r>
              <a:rPr lang="en-US" sz="2400" dirty="0">
                <a:latin typeface="Times New Roman" panose="02020603050405020304" pitchFamily="18" charset="0"/>
                <a:cs typeface="Times New Roman" panose="02020603050405020304" pitchFamily="18" charset="0"/>
              </a:rPr>
              <a:t>Hash value of each record is calculated. Hash is stored in the block chain.</a:t>
            </a:r>
          </a:p>
        </p:txBody>
      </p:sp>
    </p:spTree>
    <p:extLst>
      <p:ext uri="{BB962C8B-B14F-4D97-AF65-F5344CB8AC3E}">
        <p14:creationId xmlns:p14="http://schemas.microsoft.com/office/powerpoint/2010/main" val="24998423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7490277-8CD2-7402-DA41-7AEFA681D192}"/>
              </a:ext>
            </a:extLst>
          </p:cNvPr>
          <p:cNvSpPr>
            <a:spLocks noGrp="1"/>
          </p:cNvSpPr>
          <p:nvPr>
            <p:ph idx="1"/>
          </p:nvPr>
        </p:nvSpPr>
        <p:spPr>
          <a:xfrm>
            <a:off x="1111170" y="1064871"/>
            <a:ext cx="10014030" cy="4887873"/>
          </a:xfrm>
        </p:spPr>
        <p:txBody>
          <a:bodyPr>
            <a:normAutofit lnSpcReduction="10000"/>
          </a:bodyPr>
          <a:lstStyle/>
          <a:p>
            <a:r>
              <a:rPr lang="en-US" sz="1800" dirty="0">
                <a:latin typeface="Times New Roman" panose="02020603050405020304" pitchFamily="18" charset="0"/>
                <a:cs typeface="Times New Roman" panose="02020603050405020304" pitchFamily="18" charset="0"/>
              </a:rPr>
              <a:t>When attack is occur then the hash value will changed. Then comparing the hash values  we can identify whether the database is attacked or not</a:t>
            </a:r>
          </a:p>
          <a:p>
            <a:r>
              <a:rPr lang="en-US" sz="1800" dirty="0">
                <a:latin typeface="Times New Roman" panose="02020603050405020304" pitchFamily="18" charset="0"/>
                <a:cs typeface="Times New Roman" panose="02020603050405020304" pitchFamily="18" charset="0"/>
              </a:rPr>
              <a:t>Verity uses a formalism for intercepting SQL queries and their results to check the respective tuples’ integrity using the fingerprints stored on the blockchain, and detect an insider attack.</a:t>
            </a:r>
          </a:p>
          <a:p>
            <a:r>
              <a:rPr lang="en-US" sz="1800" dirty="0">
                <a:latin typeface="Times New Roman" panose="02020603050405020304" pitchFamily="18" charset="0"/>
                <a:cs typeface="Times New Roman" panose="02020603050405020304" pitchFamily="18" charset="0"/>
              </a:rPr>
              <a:t>In </a:t>
            </a:r>
            <a:r>
              <a:rPr lang="en-US" sz="1800" dirty="0" err="1">
                <a:latin typeface="Times New Roman" panose="02020603050405020304" pitchFamily="18" charset="0"/>
                <a:cs typeface="Times New Roman" panose="02020603050405020304" pitchFamily="18" charset="0"/>
              </a:rPr>
              <a:t>gui</a:t>
            </a:r>
            <a:r>
              <a:rPr lang="en-US" sz="1800" dirty="0">
                <a:latin typeface="Times New Roman" panose="02020603050405020304" pitchFamily="18" charset="0"/>
                <a:cs typeface="Times New Roman" panose="02020603050405020304" pitchFamily="18" charset="0"/>
              </a:rPr>
              <a:t> part we are having a check attack button.</a:t>
            </a:r>
          </a:p>
          <a:p>
            <a:r>
              <a:rPr lang="en-US" sz="1800" dirty="0">
                <a:latin typeface="Times New Roman" panose="02020603050405020304" pitchFamily="18" charset="0"/>
                <a:cs typeface="Times New Roman" panose="02020603050405020304" pitchFamily="18" charset="0"/>
              </a:rPr>
              <a:t>If any one made change in the database then first we fetch the hash value then compare with current hash value stored in the blockchain.</a:t>
            </a:r>
          </a:p>
          <a:p>
            <a:r>
              <a:rPr lang="en-US" sz="1800" b="0" i="0" dirty="0">
                <a:solidFill>
                  <a:srgbClr val="222222"/>
                </a:solidFill>
                <a:effectLst/>
                <a:latin typeface="Times New Roman" panose="02020603050405020304" pitchFamily="18" charset="0"/>
                <a:cs typeface="Times New Roman" panose="02020603050405020304" pitchFamily="18" charset="0"/>
              </a:rPr>
              <a:t>to store the number of rows along with the fingerprint in order to find out whether any existing rows are removed or inserted any records by the perpetrator.</a:t>
            </a:r>
            <a:r>
              <a:rPr lang="en-US" sz="2000" b="0" i="0" dirty="0">
                <a:solidFill>
                  <a:srgbClr val="222222"/>
                </a:solidFill>
                <a:effectLst/>
                <a:latin typeface="Arial" panose="020B0604020202020204" pitchFamily="34" charset="0"/>
              </a:rPr>
              <a:t> </a:t>
            </a:r>
            <a:r>
              <a:rPr lang="en-US" sz="1700" b="0" i="0" dirty="0">
                <a:solidFill>
                  <a:srgbClr val="222222"/>
                </a:solidFill>
                <a:effectLst/>
                <a:latin typeface="Times New Roman" panose="02020603050405020304" pitchFamily="18" charset="0"/>
                <a:cs typeface="Times New Roman" panose="02020603050405020304" pitchFamily="18" charset="0"/>
              </a:rPr>
              <a:t> Through verity interface, the authorized administrator makes modifications to the data and whatever the modification is done, we have to log the details into the blockchain along with the digital signature (for traceability).</a:t>
            </a:r>
            <a:endParaRPr lang="en-US" sz="17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We will use </a:t>
            </a:r>
            <a:r>
              <a:rPr lang="en-US" sz="1800" dirty="0" err="1">
                <a:latin typeface="Times New Roman" panose="02020603050405020304" pitchFamily="18" charset="0"/>
                <a:cs typeface="Times New Roman" panose="02020603050405020304" pitchFamily="18" charset="0"/>
              </a:rPr>
              <a:t>sqlite</a:t>
            </a:r>
            <a:r>
              <a:rPr lang="en-US" sz="1800" dirty="0">
                <a:latin typeface="Times New Roman" panose="02020603050405020304" pitchFamily="18" charset="0"/>
                <a:cs typeface="Times New Roman" panose="02020603050405020304" pitchFamily="18" charset="0"/>
              </a:rPr>
              <a:t> as database.</a:t>
            </a:r>
          </a:p>
          <a:p>
            <a:r>
              <a:rPr lang="en-US" sz="1800" dirty="0">
                <a:latin typeface="Times New Roman" panose="02020603050405020304" pitchFamily="18" charset="0"/>
                <a:cs typeface="Times New Roman" panose="02020603050405020304" pitchFamily="18" charset="0"/>
              </a:rPr>
              <a:t> For blockchain we will use ganache CLI (Ethereum Local blockchain). Blockchain will be used to store hash values of rows of the database</a:t>
            </a:r>
            <a:r>
              <a:rPr lang="en-US" sz="2400" dirty="0">
                <a:latin typeface="Times New Roman" panose="02020603050405020304" pitchFamily="18" charset="0"/>
                <a:cs typeface="Times New Roman" panose="02020603050405020304" pitchFamily="18" charset="0"/>
              </a:rPr>
              <a:t>.</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10590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8FBD3-4AD4-5AF7-A91E-35117F26DDCB}"/>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Objective Of The Study</a:t>
            </a:r>
          </a:p>
        </p:txBody>
      </p:sp>
      <p:sp>
        <p:nvSpPr>
          <p:cNvPr id="3" name="Content Placeholder 2">
            <a:extLst>
              <a:ext uri="{FF2B5EF4-FFF2-40B4-BE49-F238E27FC236}">
                <a16:creationId xmlns:a16="http://schemas.microsoft.com/office/drawing/2014/main" id="{C0CE7653-2D36-8A13-81D0-6CA5AAE30BEA}"/>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To build a secure system for DBMS using blockchain.</a:t>
            </a:r>
          </a:p>
          <a:p>
            <a:r>
              <a:rPr lang="en-US" sz="2400" dirty="0">
                <a:latin typeface="Times New Roman" panose="02020603050405020304" pitchFamily="18" charset="0"/>
                <a:cs typeface="Times New Roman" panose="02020603050405020304" pitchFamily="18" charset="0"/>
              </a:rPr>
              <a:t>Data cannot be lose or Missed.</a:t>
            </a:r>
          </a:p>
          <a:p>
            <a:r>
              <a:rPr lang="en-IN" sz="2400" dirty="0">
                <a:latin typeface="Times New Roman" panose="02020603050405020304" pitchFamily="18" charset="0"/>
                <a:cs typeface="Times New Roman" panose="02020603050405020304" pitchFamily="18" charset="0"/>
              </a:rPr>
              <a:t>Data tampering can be easily identified.</a:t>
            </a:r>
          </a:p>
          <a:p>
            <a:r>
              <a:rPr lang="en-IN" sz="2400" dirty="0">
                <a:latin typeface="Times New Roman" panose="02020603050405020304" pitchFamily="18" charset="0"/>
                <a:cs typeface="Times New Roman" panose="02020603050405020304" pitchFamily="18" charset="0"/>
              </a:rPr>
              <a:t>Provide sufficient security.</a:t>
            </a:r>
          </a:p>
        </p:txBody>
      </p:sp>
    </p:spTree>
    <p:extLst>
      <p:ext uri="{BB962C8B-B14F-4D97-AF65-F5344CB8AC3E}">
        <p14:creationId xmlns:p14="http://schemas.microsoft.com/office/powerpoint/2010/main" val="2580982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CA89C-A1F9-BB34-E958-46087C056DE9}"/>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Existing System</a:t>
            </a:r>
          </a:p>
        </p:txBody>
      </p:sp>
      <p:sp>
        <p:nvSpPr>
          <p:cNvPr id="3" name="Content Placeholder 2">
            <a:extLst>
              <a:ext uri="{FF2B5EF4-FFF2-40B4-BE49-F238E27FC236}">
                <a16:creationId xmlns:a16="http://schemas.microsoft.com/office/drawing/2014/main" id="{8E670665-EAC5-F905-2C9D-9BCCC3955B1C}"/>
              </a:ext>
            </a:extLst>
          </p:cNvPr>
          <p:cNvSpPr>
            <a:spLocks noGrp="1"/>
          </p:cNvSpPr>
          <p:nvPr>
            <p:ph idx="1"/>
          </p:nvPr>
        </p:nvSpPr>
        <p:spPr/>
        <p:txBody>
          <a:bodyPr>
            <a:normAutofit/>
          </a:bodyPr>
          <a:lstStyle/>
          <a:p>
            <a:r>
              <a:rPr lang="en-IN" sz="2400" dirty="0">
                <a:latin typeface="Times New Roman" panose="02020603050405020304" pitchFamily="18" charset="0"/>
                <a:cs typeface="Times New Roman" panose="02020603050405020304" pitchFamily="18" charset="0"/>
              </a:rPr>
              <a:t>Normal Database system</a:t>
            </a:r>
          </a:p>
          <a:p>
            <a:r>
              <a:rPr lang="en-IN" sz="2400" dirty="0">
                <a:latin typeface="Times New Roman" panose="02020603050405020304" pitchFamily="18" charset="0"/>
                <a:cs typeface="Times New Roman" panose="02020603050405020304" pitchFamily="18" charset="0"/>
              </a:rPr>
              <a:t>It is easy to get tampered or get attack</a:t>
            </a:r>
          </a:p>
          <a:p>
            <a:r>
              <a:rPr lang="en-IN" sz="2400" dirty="0">
                <a:latin typeface="Times New Roman" panose="02020603050405020304" pitchFamily="18" charset="0"/>
                <a:cs typeface="Times New Roman" panose="02020603050405020304" pitchFamily="18" charset="0"/>
              </a:rPr>
              <a:t>Difficult to find whether it is attacked or not</a:t>
            </a:r>
          </a:p>
          <a:p>
            <a:r>
              <a:rPr lang="en-IN" sz="2400" dirty="0">
                <a:latin typeface="Times New Roman" panose="02020603050405020304" pitchFamily="18" charset="0"/>
                <a:cs typeface="Times New Roman" panose="02020603050405020304" pitchFamily="18" charset="0"/>
              </a:rPr>
              <a:t>Difficult to find in which record in the database is get attacked.</a:t>
            </a:r>
          </a:p>
          <a:p>
            <a:r>
              <a:rPr lang="en-IN" sz="2400" dirty="0">
                <a:latin typeface="Times New Roman" panose="02020603050405020304" pitchFamily="18" charset="0"/>
                <a:cs typeface="Times New Roman" panose="02020603050405020304" pitchFamily="18" charset="0"/>
              </a:rPr>
              <a:t>Time consuming </a:t>
            </a:r>
          </a:p>
        </p:txBody>
      </p:sp>
    </p:spTree>
    <p:extLst>
      <p:ext uri="{BB962C8B-B14F-4D97-AF65-F5344CB8AC3E}">
        <p14:creationId xmlns:p14="http://schemas.microsoft.com/office/powerpoint/2010/main" val="2417929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DF44B-6044-03B4-DA5E-E7E89284F2A4}"/>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Proposed System</a:t>
            </a:r>
          </a:p>
        </p:txBody>
      </p:sp>
      <p:sp>
        <p:nvSpPr>
          <p:cNvPr id="3" name="Content Placeholder 2">
            <a:extLst>
              <a:ext uri="{FF2B5EF4-FFF2-40B4-BE49-F238E27FC236}">
                <a16:creationId xmlns:a16="http://schemas.microsoft.com/office/drawing/2014/main" id="{58BA2726-2DC3-45DF-755C-FB21B3B22B6C}"/>
              </a:ext>
            </a:extLst>
          </p:cNvPr>
          <p:cNvSpPr>
            <a:spLocks noGrp="1"/>
          </p:cNvSpPr>
          <p:nvPr>
            <p:ph idx="1"/>
          </p:nvPr>
        </p:nvSpPr>
        <p:spPr>
          <a:xfrm>
            <a:off x="951053" y="2014194"/>
            <a:ext cx="10058400" cy="3849624"/>
          </a:xfrm>
        </p:spPr>
        <p:txBody>
          <a:bodyPr/>
          <a:lstStyle/>
          <a:p>
            <a:r>
              <a:rPr lang="en-IN" sz="2400" dirty="0">
                <a:latin typeface="Times New Roman" panose="02020603050405020304" pitchFamily="18" charset="0"/>
                <a:cs typeface="Times New Roman" panose="02020603050405020304" pitchFamily="18" charset="0"/>
              </a:rPr>
              <a:t>Blockchain used database system</a:t>
            </a:r>
          </a:p>
          <a:p>
            <a:r>
              <a:rPr lang="en-IN" sz="2400" dirty="0">
                <a:latin typeface="Times New Roman" panose="02020603050405020304" pitchFamily="18" charset="0"/>
                <a:cs typeface="Times New Roman" panose="02020603050405020304" pitchFamily="18" charset="0"/>
              </a:rPr>
              <a:t>Easy to find attack</a:t>
            </a:r>
          </a:p>
          <a:p>
            <a:r>
              <a:rPr lang="en-IN" sz="2400" dirty="0">
                <a:latin typeface="Times New Roman" panose="02020603050405020304" pitchFamily="18" charset="0"/>
                <a:cs typeface="Times New Roman" panose="02020603050405020304" pitchFamily="18" charset="0"/>
              </a:rPr>
              <a:t>Easy to detect which record is get attacked</a:t>
            </a:r>
          </a:p>
          <a:p>
            <a:r>
              <a:rPr lang="en-IN" sz="2400" dirty="0">
                <a:latin typeface="Times New Roman" panose="02020603050405020304" pitchFamily="18" charset="0"/>
                <a:cs typeface="Times New Roman" panose="02020603050405020304" pitchFamily="18" charset="0"/>
              </a:rPr>
              <a:t>The data are stored in the database. Then we Created a </a:t>
            </a:r>
            <a:r>
              <a:rPr lang="en-IN" sz="2400" dirty="0" err="1">
                <a:latin typeface="Times New Roman" panose="02020603050405020304" pitchFamily="18" charset="0"/>
                <a:cs typeface="Times New Roman" panose="02020603050405020304" pitchFamily="18" charset="0"/>
              </a:rPr>
              <a:t>hashvalue</a:t>
            </a:r>
            <a:r>
              <a:rPr lang="en-IN" sz="2400" dirty="0">
                <a:latin typeface="Times New Roman" panose="02020603050405020304" pitchFamily="18" charset="0"/>
                <a:cs typeface="Times New Roman" panose="02020603050405020304" pitchFamily="18" charset="0"/>
              </a:rPr>
              <a:t> using fuzzy hash technique. This hash  is stored in the blockchain. Each row in the Database is having hash value.</a:t>
            </a:r>
          </a:p>
          <a:p>
            <a:r>
              <a:rPr lang="en-IN" sz="2400" dirty="0">
                <a:latin typeface="Times New Roman" panose="02020603050405020304" pitchFamily="18" charset="0"/>
                <a:cs typeface="Times New Roman" panose="02020603050405020304" pitchFamily="18" charset="0"/>
              </a:rPr>
              <a:t>We can identify the attack by comparing the hash  of the table or row with the hash stored in the blockchain.</a:t>
            </a:r>
          </a:p>
          <a:p>
            <a:endParaRPr lang="en-IN" dirty="0"/>
          </a:p>
        </p:txBody>
      </p:sp>
    </p:spTree>
    <p:extLst>
      <p:ext uri="{BB962C8B-B14F-4D97-AF65-F5344CB8AC3E}">
        <p14:creationId xmlns:p14="http://schemas.microsoft.com/office/powerpoint/2010/main" val="40233555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92E48-939B-C3E0-3520-C86D42F42BD0}"/>
              </a:ext>
            </a:extLst>
          </p:cNvPr>
          <p:cNvSpPr>
            <a:spLocks noGrp="1"/>
          </p:cNvSpPr>
          <p:nvPr>
            <p:ph type="title"/>
          </p:nvPr>
        </p:nvSpPr>
        <p:spPr/>
        <p:txBody>
          <a:bodyPr>
            <a:normAutofit/>
          </a:bodyPr>
          <a:lstStyle/>
          <a:p>
            <a:r>
              <a:rPr lang="en-US" sz="3600" dirty="0">
                <a:latin typeface="Times New Roman" panose="02020603050405020304" pitchFamily="18" charset="0"/>
                <a:cs typeface="Times New Roman" panose="02020603050405020304" pitchFamily="18" charset="0"/>
              </a:rPr>
              <a:t>M</a:t>
            </a:r>
            <a:r>
              <a:rPr lang="en-IN" sz="3600" dirty="0">
                <a:latin typeface="Times New Roman" panose="02020603050405020304" pitchFamily="18" charset="0"/>
                <a:cs typeface="Times New Roman" panose="02020603050405020304" pitchFamily="18" charset="0"/>
              </a:rPr>
              <a:t>ain Roles</a:t>
            </a:r>
          </a:p>
        </p:txBody>
      </p:sp>
      <p:sp>
        <p:nvSpPr>
          <p:cNvPr id="3" name="Content Placeholder 2">
            <a:extLst>
              <a:ext uri="{FF2B5EF4-FFF2-40B4-BE49-F238E27FC236}">
                <a16:creationId xmlns:a16="http://schemas.microsoft.com/office/drawing/2014/main" id="{CBACC936-9C75-193E-876E-D7827D40AEF7}"/>
              </a:ext>
            </a:extLst>
          </p:cNvPr>
          <p:cNvSpPr>
            <a:spLocks noGrp="1"/>
          </p:cNvSpPr>
          <p:nvPr>
            <p:ph idx="1"/>
          </p:nvPr>
        </p:nvSpPr>
        <p:spPr>
          <a:xfrm>
            <a:off x="970059" y="1717482"/>
            <a:ext cx="10155141" cy="4235262"/>
          </a:xfrm>
        </p:spPr>
        <p:txBody>
          <a:bodyPr>
            <a:normAutofit/>
          </a:bodyPr>
          <a:lstStyle/>
          <a:p>
            <a:pPr marL="514350" indent="-514350">
              <a:buAutoNum type="arabicPeriod"/>
            </a:pPr>
            <a:r>
              <a:rPr lang="en-IN" sz="2800" dirty="0">
                <a:latin typeface="Times New Roman" panose="02020603050405020304" pitchFamily="18" charset="0"/>
                <a:cs typeface="Times New Roman" panose="02020603050405020304" pitchFamily="18" charset="0"/>
              </a:rPr>
              <a:t>Authorized administrator</a:t>
            </a:r>
          </a:p>
          <a:p>
            <a:r>
              <a:rPr lang="en-US" sz="2000" dirty="0">
                <a:effectLst/>
                <a:latin typeface="Times New Roman" panose="02020603050405020304" pitchFamily="18" charset="0"/>
                <a:ea typeface="SimSun" panose="02010600030101010101" pitchFamily="2" charset="-122"/>
                <a:cs typeface="Times New Roman" panose="02020603050405020304" pitchFamily="18" charset="0"/>
              </a:rPr>
              <a:t>Registration (With blockchain address)</a:t>
            </a:r>
            <a:endParaRPr lang="en-IN" sz="2000" dirty="0">
              <a:effectLst/>
              <a:latin typeface="Times New Roman" panose="02020603050405020304" pitchFamily="18" charset="0"/>
              <a:ea typeface="SimSun" panose="02010600030101010101" pitchFamily="2" charset="-122"/>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Login(With blockchain address)</a:t>
            </a:r>
          </a:p>
          <a:p>
            <a:r>
              <a:rPr lang="en-IN" sz="2000" dirty="0">
                <a:latin typeface="Times New Roman" panose="02020603050405020304" pitchFamily="18" charset="0"/>
                <a:cs typeface="Times New Roman" panose="02020603050405020304" pitchFamily="18" charset="0"/>
              </a:rPr>
              <a:t>Insert into table</a:t>
            </a:r>
          </a:p>
          <a:p>
            <a:r>
              <a:rPr lang="en-IN" sz="2000" dirty="0">
                <a:latin typeface="Times New Roman" panose="02020603050405020304" pitchFamily="18" charset="0"/>
                <a:cs typeface="Times New Roman" panose="02020603050405020304" pitchFamily="18" charset="0"/>
              </a:rPr>
              <a:t>Update table</a:t>
            </a:r>
          </a:p>
          <a:p>
            <a:r>
              <a:rPr lang="en-US" sz="2000" dirty="0">
                <a:effectLst/>
                <a:latin typeface="Times New Roman" panose="02020603050405020304" pitchFamily="18" charset="0"/>
                <a:ea typeface="SimSun" panose="02010600030101010101" pitchFamily="2" charset="-122"/>
                <a:cs typeface="Times New Roman" panose="02020603050405020304" pitchFamily="18" charset="0"/>
              </a:rPr>
              <a:t>Delete from table </a:t>
            </a:r>
            <a:endParaRPr lang="en-IN" sz="2000" dirty="0">
              <a:effectLst/>
              <a:latin typeface="Times New Roman" panose="02020603050405020304" pitchFamily="18" charset="0"/>
              <a:ea typeface="SimSun" panose="02010600030101010101" pitchFamily="2" charset="-122"/>
              <a:cs typeface="Times New Roman" panose="02020603050405020304" pitchFamily="18" charset="0"/>
            </a:endParaRPr>
          </a:p>
          <a:p>
            <a:r>
              <a:rPr lang="en-US" sz="2000" dirty="0">
                <a:effectLst/>
                <a:latin typeface="Times New Roman" panose="02020603050405020304" pitchFamily="18" charset="0"/>
                <a:ea typeface="SimSun" panose="02010600030101010101" pitchFamily="2" charset="-122"/>
                <a:cs typeface="Times New Roman" panose="02020603050405020304" pitchFamily="18" charset="0"/>
              </a:rPr>
              <a:t>Automatic tamper detection will be done using hashes whenever data is accessed.</a:t>
            </a:r>
          </a:p>
          <a:p>
            <a:r>
              <a:rPr lang="en-US" sz="2000" dirty="0">
                <a:effectLst/>
                <a:latin typeface="Calibri" panose="020F0502020204030204" pitchFamily="34" charset="0"/>
                <a:ea typeface="SimSun" panose="02010600030101010101" pitchFamily="2" charset="-122"/>
                <a:cs typeface="Times New Roman" panose="02020603050405020304" pitchFamily="18" charset="0"/>
              </a:rPr>
              <a:t>Hashes of each tuple added to database will be added to blockchain</a:t>
            </a:r>
            <a:endParaRPr lang="en-IN" sz="2000" dirty="0">
              <a:effectLst/>
              <a:latin typeface="Calibri" panose="020F0502020204030204" pitchFamily="34" charset="0"/>
              <a:ea typeface="SimSun" panose="02010600030101010101" pitchFamily="2" charset="-122"/>
              <a:cs typeface="Times New Roman" panose="02020603050405020304" pitchFamily="18" charset="0"/>
            </a:endParaRPr>
          </a:p>
          <a:p>
            <a:endParaRPr lang="en-IN" sz="1800" b="1" dirty="0">
              <a:latin typeface="Times New Roman" panose="02020603050405020304" pitchFamily="18" charset="0"/>
              <a:cs typeface="Times New Roman" panose="02020603050405020304" pitchFamily="18" charset="0"/>
            </a:endParaRPr>
          </a:p>
          <a:p>
            <a:endParaRPr lang="en-IN" sz="2800" b="1" dirty="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endParaRPr lang="en-IN" b="1" dirty="0"/>
          </a:p>
        </p:txBody>
      </p:sp>
    </p:spTree>
    <p:extLst>
      <p:ext uri="{BB962C8B-B14F-4D97-AF65-F5344CB8AC3E}">
        <p14:creationId xmlns:p14="http://schemas.microsoft.com/office/powerpoint/2010/main" val="4038767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A560C4-2F4F-FD39-505A-8B7E71AD095E}"/>
              </a:ext>
            </a:extLst>
          </p:cNvPr>
          <p:cNvSpPr>
            <a:spLocks noGrp="1"/>
          </p:cNvSpPr>
          <p:nvPr>
            <p:ph idx="1"/>
          </p:nvPr>
        </p:nvSpPr>
        <p:spPr>
          <a:xfrm>
            <a:off x="659958" y="779228"/>
            <a:ext cx="10465242" cy="5173516"/>
          </a:xfrm>
        </p:spPr>
        <p:txBody>
          <a:bodyPr>
            <a:normAutofit/>
          </a:bodyPr>
          <a:lstStyle/>
          <a:p>
            <a:pPr marL="0" indent="0">
              <a:buNone/>
            </a:pPr>
            <a:r>
              <a:rPr lang="en-IN" sz="2400" dirty="0">
                <a:latin typeface="Times New Roman" panose="02020603050405020304" pitchFamily="18" charset="0"/>
                <a:cs typeface="Times New Roman" panose="02020603050405020304" pitchFamily="18" charset="0"/>
              </a:rPr>
              <a:t>2.</a:t>
            </a:r>
            <a:r>
              <a:rPr lang="en-IN" sz="2400" b="1" dirty="0">
                <a:latin typeface="Times New Roman" panose="02020603050405020304" pitchFamily="18" charset="0"/>
                <a:cs typeface="Times New Roman" panose="02020603050405020304" pitchFamily="18" charset="0"/>
              </a:rPr>
              <a:t> Blockchain</a:t>
            </a:r>
          </a:p>
          <a:p>
            <a:r>
              <a:rPr lang="en-US" sz="2000" dirty="0">
                <a:effectLst/>
                <a:latin typeface="Times New Roman" panose="02020603050405020304" pitchFamily="18" charset="0"/>
                <a:ea typeface="SimSun" panose="02010600030101010101" pitchFamily="2" charset="-122"/>
                <a:cs typeface="Times New Roman" panose="02020603050405020304" pitchFamily="18" charset="0"/>
              </a:rPr>
              <a:t>Whenever a record is inserted or updated , fuzzy hash (Finger print) of record will be created.</a:t>
            </a:r>
          </a:p>
          <a:p>
            <a:r>
              <a:rPr lang="en-US" sz="2000" dirty="0">
                <a:effectLst/>
                <a:latin typeface="Times New Roman" panose="02020603050405020304" pitchFamily="18" charset="0"/>
                <a:ea typeface="SimSun" panose="02010600030101010101" pitchFamily="2" charset="-122"/>
                <a:cs typeface="Times New Roman" panose="02020603050405020304" pitchFamily="18" charset="0"/>
              </a:rPr>
              <a:t>The Fuzzy hash will be stored in blockchain.</a:t>
            </a:r>
          </a:p>
          <a:p>
            <a:r>
              <a:rPr lang="en-US" sz="2000" dirty="0">
                <a:effectLst/>
                <a:latin typeface="Times New Roman" panose="02020603050405020304" pitchFamily="18" charset="0"/>
                <a:ea typeface="SimSun" panose="02010600030101010101" pitchFamily="2" charset="-122"/>
                <a:cs typeface="Times New Roman" panose="02020603050405020304" pitchFamily="18" charset="0"/>
              </a:rPr>
              <a:t>Whenever a table needed to be verified we will fetch hashes of all rows and attributes and calculate current hashes and compare them.</a:t>
            </a:r>
            <a:endParaRPr lang="en-IN" sz="2000" dirty="0">
              <a:effectLst/>
              <a:latin typeface="Times New Roman" panose="02020603050405020304" pitchFamily="18" charset="0"/>
              <a:ea typeface="SimSun" panose="02010600030101010101" pitchFamily="2" charset="-122"/>
              <a:cs typeface="Times New Roman" panose="02020603050405020304" pitchFamily="18" charset="0"/>
            </a:endParaRPr>
          </a:p>
          <a:p>
            <a:endParaRPr lang="en-US" sz="1800" dirty="0">
              <a:effectLst/>
              <a:latin typeface="Calibri" panose="020F0502020204030204" pitchFamily="34" charset="0"/>
              <a:ea typeface="SimSun" panose="02010600030101010101" pitchFamily="2" charset="-122"/>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3.</a:t>
            </a:r>
            <a:r>
              <a:rPr lang="en-US" sz="2400" b="1" dirty="0">
                <a:latin typeface="Times New Roman" panose="02020603050405020304" pitchFamily="18" charset="0"/>
                <a:cs typeface="Times New Roman" panose="02020603050405020304" pitchFamily="18" charset="0"/>
              </a:rPr>
              <a:t>Creating hash value</a:t>
            </a:r>
            <a:endParaRPr lang="en-IN" sz="2400" b="1"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Creating hash using </a:t>
            </a:r>
            <a:r>
              <a:rPr lang="en-IN" sz="2400" dirty="0" err="1">
                <a:latin typeface="Times New Roman" panose="02020603050405020304" pitchFamily="18" charset="0"/>
                <a:cs typeface="Times New Roman" panose="02020603050405020304" pitchFamily="18" charset="0"/>
              </a:rPr>
              <a:t>ssdeep</a:t>
            </a:r>
            <a:r>
              <a:rPr lang="en-IN" sz="2400" dirty="0">
                <a:latin typeface="Times New Roman" panose="02020603050405020304" pitchFamily="18" charset="0"/>
                <a:cs typeface="Times New Roman" panose="02020603050405020304" pitchFamily="18" charset="0"/>
              </a:rPr>
              <a:t> Algorithm.</a:t>
            </a:r>
          </a:p>
        </p:txBody>
      </p:sp>
    </p:spTree>
    <p:extLst>
      <p:ext uri="{BB962C8B-B14F-4D97-AF65-F5344CB8AC3E}">
        <p14:creationId xmlns:p14="http://schemas.microsoft.com/office/powerpoint/2010/main" val="35935893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259D436-C82E-43E0-8A01-53DF9CED6032}">
  <ds:schemaRefs>
    <ds:schemaRef ds:uri="http://schemas.microsoft.com/sharepoint/v3/contenttype/forms"/>
  </ds:schemaRefs>
</ds:datastoreItem>
</file>

<file path=customXml/itemProps2.xml><?xml version="1.0" encoding="utf-8"?>
<ds:datastoreItem xmlns:ds="http://schemas.openxmlformats.org/officeDocument/2006/customXml" ds:itemID="{1F91CDEB-92ED-41DC-BF33-2916A7687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46BCBFB-BBC7-42F1-95CD-058E172363A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{2D34A908-5FD2-466C-B46B-F3EA7069AEC9}tf11531919_win32</Template>
  <TotalTime>331</TotalTime>
  <Words>765</Words>
  <Application>Microsoft Office PowerPoint</Application>
  <PresentationFormat>Widescreen</PresentationFormat>
  <Paragraphs>77</Paragraphs>
  <Slides>13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Avenir Next LT Pro</vt:lpstr>
      <vt:lpstr>Avenir Next LT Pro Light</vt:lpstr>
      <vt:lpstr>Calibri</vt:lpstr>
      <vt:lpstr>Garamond</vt:lpstr>
      <vt:lpstr>Times New Roman</vt:lpstr>
      <vt:lpstr>Wingdings</vt:lpstr>
      <vt:lpstr>SavonVTI</vt:lpstr>
      <vt:lpstr>PowerPoint Presentation</vt:lpstr>
      <vt:lpstr>Relevance of Topic</vt:lpstr>
      <vt:lpstr>Description Of The Project</vt:lpstr>
      <vt:lpstr>PowerPoint Presentation</vt:lpstr>
      <vt:lpstr>Objective Of The Study</vt:lpstr>
      <vt:lpstr>Existing System</vt:lpstr>
      <vt:lpstr>Proposed System</vt:lpstr>
      <vt:lpstr>Main Roles</vt:lpstr>
      <vt:lpstr>PowerPoint Presentation</vt:lpstr>
      <vt:lpstr>Algorithm Used</vt:lpstr>
      <vt:lpstr>Software specification</vt:lpstr>
      <vt:lpstr>Hardware Specification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Verity: Blockchain Based Framework to Detect Insider Attacks in DBMS</dc:title>
  <dc:creator>safeelaka786@gmail.com</dc:creator>
  <cp:lastModifiedBy>safeelaka786@gmail.com</cp:lastModifiedBy>
  <cp:revision>15</cp:revision>
  <dcterms:created xsi:type="dcterms:W3CDTF">2022-05-16T14:06:04Z</dcterms:created>
  <dcterms:modified xsi:type="dcterms:W3CDTF">2022-06-14T05:52:32Z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